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61" r:id="rId5"/>
    <p:sldId id="263" r:id="rId6"/>
    <p:sldId id="272" r:id="rId7"/>
    <p:sldId id="259" r:id="rId8"/>
    <p:sldId id="266" r:id="rId9"/>
    <p:sldId id="265" r:id="rId10"/>
    <p:sldId id="260" r:id="rId11"/>
    <p:sldId id="267" r:id="rId12"/>
    <p:sldId id="268" r:id="rId13"/>
    <p:sldId id="269" r:id="rId14"/>
    <p:sldId id="270" r:id="rId15"/>
    <p:sldId id="277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2CC"/>
    <a:srgbClr val="FE4D83"/>
    <a:srgbClr val="4870EC"/>
    <a:srgbClr val="005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4867275" y="1897625"/>
            <a:ext cx="6553200" cy="1582994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7275" y="3716594"/>
            <a:ext cx="6390659" cy="11281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782968" y="6235336"/>
            <a:ext cx="2167270" cy="486139"/>
          </a:xfrm>
        </p:spPr>
        <p:txBody>
          <a:bodyPr anchor="b"/>
          <a:lstStyle>
            <a:lvl1pPr algn="r">
              <a:defRPr>
                <a:solidFill>
                  <a:srgbClr val="005B7E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иллюстрация 1,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214532" y="2378471"/>
            <a:ext cx="535040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567267" y="2378471"/>
            <a:ext cx="542713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2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4 показателя, 4 блока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123</a:t>
            </a:r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456</a:t>
            </a:r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789</a:t>
            </a:r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1023</a:t>
            </a:r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2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таблиц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Любая пояснительная или дополнительная информация 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7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диаграммы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2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Любая пояснительная или дополнительная информация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2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4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865239" y="2159718"/>
            <a:ext cx="7039896" cy="1278193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65239" y="3618271"/>
            <a:ext cx="7039896" cy="11602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033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ста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01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36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0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текст 1,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67" y="2328863"/>
            <a:ext cx="4749268" cy="3267604"/>
          </a:xfr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Акцент (цитата,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доп</a:t>
            </a:r>
            <a:r>
              <a:rPr lang="ru-RU" dirty="0"/>
              <a:t> информация)</a:t>
            </a:r>
            <a:r>
              <a:rPr lang="en-US" dirty="0"/>
              <a:t>,</a:t>
            </a:r>
            <a:br>
              <a:rPr lang="ru-RU" dirty="0"/>
            </a:br>
            <a:r>
              <a:rPr lang="ru-RU" dirty="0"/>
              <a:t>28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5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текст,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832600" y="1150939"/>
            <a:ext cx="4844565" cy="5156728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1058333" y="2378471"/>
            <a:ext cx="10092268" cy="3937662"/>
          </a:xfr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5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8DC9-299A-420C-8947-4FD4EC094AB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D9689-97FA-45DF-A99E-0011C1735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cs.spbcokoit.ru/doku.php?id=%D1%83%D0%B1%D1%86%D0%BE%D0%BA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spbcokoit.ru/index.php/s/cTWJXLHJZBEQyXL" TargetMode="External"/><Relationship Id="rId2" Type="http://schemas.openxmlformats.org/officeDocument/2006/relationships/hyperlink" Target="https://docs.spbcokoit.ru/doku.php?id=&#1087;&#1072;&#1088;&#1072;&#1075;&#1088;&#1072;&#1092;_&#1086;&#1086;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help/faq/company_profile/prava_admin_v_uz_org" TargetMode="External"/><Relationship Id="rId2" Type="http://schemas.openxmlformats.org/officeDocument/2006/relationships/hyperlink" Target="https://www.gosuslugi.ru/help/faq/company_profile/prava_chief_v_uz_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k.gosuslugi.ru/org-profile/employees" TargetMode="External"/><Relationship Id="rId5" Type="http://schemas.openxmlformats.org/officeDocument/2006/relationships/hyperlink" Target="https://lk.gosuslugi.ru/settings/account" TargetMode="External"/><Relationship Id="rId4" Type="http://schemas.openxmlformats.org/officeDocument/2006/relationships/hyperlink" Target="https://www.gosuslugi.ru/help/faq/popular/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Универсальная библиотека цифрового образовательного контента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Администратору</a:t>
            </a:r>
          </a:p>
        </p:txBody>
      </p:sp>
    </p:spTree>
    <p:extLst>
      <p:ext uri="{BB962C8B-B14F-4D97-AF65-F5344CB8AC3E}">
        <p14:creationId xmlns:p14="http://schemas.microsoft.com/office/powerpoint/2010/main" val="388724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29" y="1166215"/>
            <a:ext cx="10196150" cy="983225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шаг. </a:t>
            </a:r>
            <a:r>
              <a:rPr lang="ru-RU" dirty="0"/>
              <a:t>Алгоритм предоставления доступа сотруднику </a:t>
            </a:r>
            <a:br>
              <a:rPr lang="ru-RU" dirty="0"/>
            </a:br>
            <a:r>
              <a:rPr lang="ru-RU" dirty="0"/>
              <a:t>к УБ ЦОК на сайте </a:t>
            </a:r>
            <a:r>
              <a:rPr lang="ru-RU" dirty="0" err="1"/>
              <a:t>Госуслуги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Войти на сайт </a:t>
            </a:r>
            <a:r>
              <a:rPr lang="ru-RU" dirty="0" err="1"/>
              <a:t>Госуслуги</a:t>
            </a:r>
            <a:r>
              <a:rPr lang="ru-RU" dirty="0"/>
              <a:t> с ролью Администратор ОО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Выбрать Профиль организации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Выбрать Доверенности и Доступы – Группы доступа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Воспользоваться «Расширенным поиском»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форме поиска ввести:</a:t>
            </a:r>
          </a:p>
          <a:p>
            <a:pPr marL="1200150" lvl="1" indent="-5143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374955"/>
                </a:solidFill>
              </a:rPr>
              <a:t>Организация</a:t>
            </a:r>
            <a:r>
              <a:rPr lang="ru-RU" sz="1400" dirty="0">
                <a:solidFill>
                  <a:srgbClr val="374955"/>
                </a:solidFill>
              </a:rPr>
              <a:t> </a:t>
            </a:r>
            <a:r>
              <a:rPr lang="ru-RU" sz="1400" u="sng" dirty="0">
                <a:solidFill>
                  <a:srgbClr val="C00000"/>
                </a:solidFill>
              </a:rPr>
              <a:t>Министерство цифрового развития, связи и массовых коммуникаций </a:t>
            </a:r>
            <a:r>
              <a:rPr lang="ru-RU" sz="1400" b="1" u="sng" dirty="0">
                <a:solidFill>
                  <a:srgbClr val="C00000"/>
                </a:solidFill>
              </a:rPr>
              <a:t>Российской Федерации</a:t>
            </a:r>
          </a:p>
          <a:p>
            <a:pPr marL="1200150" lvl="1" indent="-5143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374955"/>
                </a:solidFill>
              </a:rPr>
              <a:t>Система </a:t>
            </a:r>
            <a:r>
              <a:rPr lang="ru-RU" sz="1400" u="sng" dirty="0" err="1">
                <a:solidFill>
                  <a:srgbClr val="C00000"/>
                </a:solidFill>
              </a:rPr>
              <a:t>Госуслуги</a:t>
            </a:r>
            <a:r>
              <a:rPr lang="ru-RU" sz="1400" u="sng" dirty="0">
                <a:solidFill>
                  <a:srgbClr val="C00000"/>
                </a:solidFill>
              </a:rPr>
              <a:t> Моя школа</a:t>
            </a:r>
          </a:p>
          <a:p>
            <a:pPr marL="1200150" lvl="1" indent="-5143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374955"/>
                </a:solidFill>
              </a:rPr>
              <a:t>Группа доступа </a:t>
            </a:r>
            <a:r>
              <a:rPr lang="ru-RU" sz="1400" u="sng" dirty="0">
                <a:solidFill>
                  <a:srgbClr val="C00000"/>
                </a:solidFill>
              </a:rPr>
              <a:t>Педагоги. Доступ к УБ ЦОК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Присоединить нового сотрудника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Посмотреть сотрудников в группе – Позволяет посмотреть список сотрудников, которым уже выдан доступ к УБ ЦОК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0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866" y="1168639"/>
            <a:ext cx="10703966" cy="98322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шаг. </a:t>
            </a:r>
            <a:r>
              <a:rPr lang="ru-RU" dirty="0"/>
              <a:t>Алгоритм предоставления доступа сотрудника к УБ ЦОК </a:t>
            </a:r>
            <a:br>
              <a:rPr lang="ru-RU" dirty="0"/>
            </a:br>
            <a:r>
              <a:rPr lang="ru-RU" dirty="0"/>
              <a:t>на сайте </a:t>
            </a:r>
            <a:r>
              <a:rPr lang="ru-RU" dirty="0" err="1"/>
              <a:t>Госуслуги</a:t>
            </a:r>
            <a:r>
              <a:rPr lang="en-US" dirty="0"/>
              <a:t> </a:t>
            </a:r>
            <a:r>
              <a:rPr lang="ru-RU" dirty="0"/>
              <a:t>(в картинках)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831" y="4235590"/>
            <a:ext cx="6496333" cy="20341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95866" y="1909776"/>
            <a:ext cx="5909733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27063" indent="-627063"/>
            <a:r>
              <a:rPr lang="ru-RU" sz="4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ru-RU" sz="5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Войти </a:t>
            </a: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сайт </a:t>
            </a:r>
            <a:r>
              <a:rPr lang="ru-RU" sz="2000" dirty="0" err="1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Госуслуги</a:t>
            </a: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 ролью Администратор ОО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5866" y="3025242"/>
            <a:ext cx="4549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ru-RU" sz="4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Выбрать Профиль организации</a:t>
            </a:r>
            <a:endParaRPr lang="ru-RU" sz="2000" b="0" cap="none" spc="0" dirty="0">
              <a:ln w="0"/>
              <a:solidFill>
                <a:srgbClr val="005B7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377266" y="3666465"/>
            <a:ext cx="4445001" cy="569125"/>
          </a:xfrm>
          <a:prstGeom prst="straightConnector1">
            <a:avLst/>
          </a:prstGeom>
          <a:ln>
            <a:solidFill>
              <a:srgbClr val="FE4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482" y="1168639"/>
            <a:ext cx="10912350" cy="98322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шаг. </a:t>
            </a:r>
            <a:r>
              <a:rPr lang="ru-RU" dirty="0"/>
              <a:t>Алгоритм предоставления доступа сотрудника к УБ ЦОК на сайте </a:t>
            </a:r>
            <a:r>
              <a:rPr lang="ru-RU" dirty="0" err="1"/>
              <a:t>Госуслуги</a:t>
            </a:r>
            <a:r>
              <a:rPr lang="en-US" dirty="0"/>
              <a:t> </a:t>
            </a:r>
            <a:r>
              <a:rPr lang="ru-RU" dirty="0"/>
              <a:t>(в картинках)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9085" y="2151864"/>
            <a:ext cx="545149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ru-RU" sz="4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ru-RU" sz="5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Выбрать</a:t>
            </a:r>
            <a:br>
              <a:rPr lang="ru-RU" sz="5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Доверенности и Доступы </a:t>
            </a: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Группы доступа</a:t>
            </a:r>
            <a:endParaRPr lang="ru-RU" sz="2000" b="0" cap="none" spc="0" dirty="0">
              <a:ln w="0"/>
              <a:solidFill>
                <a:srgbClr val="005B7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82" y="3679517"/>
            <a:ext cx="4909355" cy="2573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513" y="3382970"/>
            <a:ext cx="4176319" cy="296598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078583" y="2144002"/>
            <a:ext cx="5860868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ru-RU" sz="4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ru-RU" sz="5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Воспользоваться</a:t>
            </a:r>
            <a:b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«Расширенным поиском»</a:t>
            </a:r>
          </a:p>
        </p:txBody>
      </p:sp>
    </p:spTree>
    <p:extLst>
      <p:ext uri="{BB962C8B-B14F-4D97-AF65-F5344CB8AC3E}">
        <p14:creationId xmlns:p14="http://schemas.microsoft.com/office/powerpoint/2010/main" val="316710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267" y="1168639"/>
            <a:ext cx="10932565" cy="98322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шаг. </a:t>
            </a:r>
            <a:r>
              <a:rPr lang="ru-RU" dirty="0"/>
              <a:t>Алгоритм предоставления доступа сотруднику к УБ ЦОК на сайте </a:t>
            </a:r>
            <a:r>
              <a:rPr lang="ru-RU" dirty="0" err="1"/>
              <a:t>Госуслуги</a:t>
            </a:r>
            <a:r>
              <a:rPr lang="en-US" dirty="0"/>
              <a:t> </a:t>
            </a:r>
            <a:r>
              <a:rPr lang="ru-RU" dirty="0"/>
              <a:t>(в картинках)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9085" y="2151864"/>
            <a:ext cx="6388915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</a:t>
            </a:r>
            <a:r>
              <a:rPr lang="ru-RU" sz="5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форме поиска ввести:</a:t>
            </a:r>
          </a:p>
          <a:p>
            <a:pPr marL="1524000" indent="-1524000"/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Организация </a:t>
            </a:r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Министерство цифрового развития, связи и массовых коммуникаций Российской Федерации</a:t>
            </a:r>
          </a:p>
          <a:p>
            <a:pPr marL="1524000" indent="-1524000"/>
            <a:endParaRPr lang="ru-RU" sz="20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Система </a:t>
            </a:r>
            <a:r>
              <a:rPr lang="ru-RU" sz="2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Госуслуги</a:t>
            </a:r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Моя школа</a:t>
            </a:r>
          </a:p>
          <a:p>
            <a:endParaRPr lang="ru-RU" sz="20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Группа доступа </a:t>
            </a:r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Педагоги. Доступ к УБ ЦОК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472" y="2389049"/>
            <a:ext cx="3781528" cy="38238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9085" y="5363459"/>
            <a:ext cx="6163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ru-RU" sz="4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ru-RU" sz="5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/>
              <a:t>Присоединить нового 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272441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480" y="1168639"/>
            <a:ext cx="10645352" cy="98322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шаг. </a:t>
            </a:r>
            <a:r>
              <a:rPr lang="ru-RU" dirty="0"/>
              <a:t>Алгоритм предоставления доступа сотрудника к УБ ЦОК на сайте </a:t>
            </a:r>
            <a:r>
              <a:rPr lang="ru-RU" dirty="0" err="1"/>
              <a:t>Госуслуги</a:t>
            </a:r>
            <a:r>
              <a:rPr lang="en-US" dirty="0"/>
              <a:t> </a:t>
            </a:r>
            <a:r>
              <a:rPr lang="ru-RU" dirty="0"/>
              <a:t>(в картинках)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80" y="3209023"/>
            <a:ext cx="3413228" cy="34513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4480" y="2151864"/>
            <a:ext cx="6163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ru-RU" sz="4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ru-RU" sz="5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Присоединить нового сотрудника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03" y="3142490"/>
            <a:ext cx="4567297" cy="3457383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432300" y="4775200"/>
            <a:ext cx="2108200" cy="159517"/>
          </a:xfrm>
          <a:prstGeom prst="rightArrow">
            <a:avLst/>
          </a:prstGeom>
          <a:solidFill>
            <a:srgbClr val="FE4D83"/>
          </a:solidFill>
          <a:ln>
            <a:solidFill>
              <a:srgbClr val="FE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8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20148" y="2020295"/>
            <a:ext cx="10337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Справочный ресурс </a:t>
            </a:r>
            <a:r>
              <a:rPr lang="en-US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https://docs.spbcokoit.ru/doku.php?id=%D1%83%D0%B1%D1%86%D0%BE%D0%BA</a:t>
            </a:r>
            <a:endParaRPr lang="ru-RU" sz="2000" dirty="0">
              <a:ln w="0"/>
              <a:solidFill>
                <a:srgbClr val="005B7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2882" y="1037070"/>
            <a:ext cx="11044730" cy="983225"/>
          </a:xfrm>
        </p:spPr>
        <p:txBody>
          <a:bodyPr/>
          <a:lstStyle/>
          <a:p>
            <a:r>
              <a:rPr lang="ru-RU" dirty="0"/>
              <a:t>Справочные материалы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65" y="3156401"/>
            <a:ext cx="3104762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31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Что такое Универсальная библиотека цифрового образовательного контента?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base"/>
            <a:endParaRPr lang="ru-RU" dirty="0"/>
          </a:p>
          <a:p>
            <a:pPr marL="0" indent="0" fontAlgn="base">
              <a:lnSpc>
                <a:spcPct val="150000"/>
              </a:lnSpc>
              <a:buNone/>
            </a:pPr>
            <a:r>
              <a:rPr lang="ru-RU" sz="2400" dirty="0">
                <a:effectLst/>
              </a:rPr>
              <a:t>Это платформа для </a:t>
            </a:r>
            <a:r>
              <a:rPr lang="ru-RU" sz="2400" b="1" dirty="0">
                <a:effectLst/>
              </a:rPr>
              <a:t>учителей</a:t>
            </a:r>
            <a:r>
              <a:rPr lang="ru-RU" sz="2400" dirty="0">
                <a:effectLst/>
              </a:rPr>
              <a:t>, на которой можно </a:t>
            </a:r>
            <a:r>
              <a:rPr lang="ru-RU" sz="2400" b="1" dirty="0">
                <a:effectLst/>
              </a:rPr>
              <a:t>бесплатно </a:t>
            </a:r>
            <a:r>
              <a:rPr lang="ru-RU" sz="2400" dirty="0">
                <a:effectLst/>
              </a:rPr>
              <a:t>заказать курсы, уроки и другой </a:t>
            </a:r>
            <a:r>
              <a:rPr lang="ru-RU" sz="2400" b="1" dirty="0">
                <a:effectLst/>
              </a:rPr>
              <a:t>верифицированный </a:t>
            </a:r>
            <a:r>
              <a:rPr lang="ru-RU" sz="2400" dirty="0">
                <a:effectLst/>
              </a:rPr>
              <a:t>контент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для классной и домашней работы.</a:t>
            </a:r>
          </a:p>
          <a:p>
            <a:pPr marL="0" indent="0" algn="ctr">
              <a:lnSpc>
                <a:spcPct val="150000"/>
              </a:lnSpc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</p:txBody>
      </p:sp>
    </p:spTree>
    <p:extLst>
      <p:ext uri="{BB962C8B-B14F-4D97-AF65-F5344CB8AC3E}">
        <p14:creationId xmlns:p14="http://schemas.microsoft.com/office/powerpoint/2010/main" val="330130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размещена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3"/>
          </p:nvPr>
        </p:nvSpPr>
        <p:spPr>
          <a:xfrm>
            <a:off x="573328" y="2019300"/>
            <a:ext cx="11045344" cy="444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Сайт ГОСУСЛУГИ</a:t>
            </a:r>
            <a:r>
              <a:rPr lang="en-US" sz="2000" dirty="0"/>
              <a:t>  https://www.gosuslugi.ru/landing/edu-content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55" y="2689550"/>
            <a:ext cx="5012184" cy="2367168"/>
          </a:xfrm>
          <a:prstGeom prst="rect">
            <a:avLst/>
          </a:prstGeom>
        </p:spPr>
      </p:pic>
      <p:pic>
        <p:nvPicPr>
          <p:cNvPr id="1026" name="Picture 2" descr="http://qrcoder.ru/code/?https%3A%2F%2Fwww.gosuslugi.ru%2Flanding%2Fedu-content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43" y="2403726"/>
            <a:ext cx="2374622" cy="23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277" y="5056718"/>
            <a:ext cx="5735368" cy="138773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9750476" y="3942920"/>
            <a:ext cx="1947169" cy="984024"/>
          </a:xfrm>
          <a:prstGeom prst="wedgeEllipseCallout">
            <a:avLst/>
          </a:prstGeom>
          <a:solidFill>
            <a:srgbClr val="4FA2CC"/>
          </a:solidFill>
          <a:ln>
            <a:solidFill>
              <a:srgbClr val="4FA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Поиск на </a:t>
            </a:r>
            <a:r>
              <a:rPr lang="ru-RU" dirty="0" err="1"/>
              <a:t>госуслугах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81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Шаги администратора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1 шаг </a:t>
            </a:r>
            <a:r>
              <a:rPr lang="ru-RU" sz="2000" dirty="0"/>
              <a:t>Заполнить расписание в подсистеме Параграф</a:t>
            </a:r>
          </a:p>
          <a:p>
            <a:pPr marL="0" indent="0">
              <a:buNone/>
            </a:pPr>
            <a:r>
              <a:rPr lang="ru-RU" sz="2000" b="1" dirty="0"/>
              <a:t>2 шаг </a:t>
            </a:r>
            <a:r>
              <a:rPr lang="ru-RU" sz="2000" dirty="0"/>
              <a:t>Проверить в Параграф «Задачи» выгрузку «Моя школа»</a:t>
            </a:r>
          </a:p>
          <a:p>
            <a:pPr marL="0" indent="0">
              <a:buNone/>
            </a:pPr>
            <a:r>
              <a:rPr lang="ru-RU" sz="2000" b="1" dirty="0"/>
              <a:t>3 шаг </a:t>
            </a:r>
            <a:r>
              <a:rPr lang="ru-RU" sz="2000" dirty="0"/>
              <a:t>Пригласить сотрудников в организацию на сайте </a:t>
            </a:r>
            <a:r>
              <a:rPr lang="ru-RU" sz="2000" dirty="0" err="1"/>
              <a:t>Госуслуги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4 шаг </a:t>
            </a:r>
            <a:r>
              <a:rPr lang="ru-RU" sz="2000" dirty="0"/>
              <a:t>Предоставить сотрудникам доступ к УБ ЦОК на сайте </a:t>
            </a:r>
            <a:r>
              <a:rPr lang="ru-RU" sz="2000" dirty="0" err="1"/>
              <a:t>Госуслуги</a:t>
            </a:r>
            <a:endParaRPr lang="en-US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7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1150374"/>
            <a:ext cx="10949497" cy="983225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шаг. </a:t>
            </a:r>
            <a:r>
              <a:rPr lang="ru-RU" dirty="0"/>
              <a:t>Заполнение расписания в подсистеме Параграф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Инструкции по работе с приложением «Расписание» подсистемы Параграф размещены </a:t>
            </a:r>
            <a:br>
              <a:rPr lang="ru-RU" sz="2000" dirty="0"/>
            </a:br>
            <a:r>
              <a:rPr lang="ru-RU" sz="2000" dirty="0"/>
              <a:t>на </a:t>
            </a:r>
            <a:r>
              <a:rPr lang="ru-RU" sz="2000" dirty="0">
                <a:hlinkClick r:id="rId2"/>
              </a:rPr>
              <a:t>Справочном ресурсе</a:t>
            </a:r>
            <a:r>
              <a:rPr lang="ru-RU" sz="2000" dirty="0"/>
              <a:t> ГБУ ДПО «</a:t>
            </a:r>
            <a:r>
              <a:rPr lang="ru-RU" sz="2000" dirty="0" err="1"/>
              <a:t>СПбЦОКОиИТ</a:t>
            </a:r>
            <a:r>
              <a:rPr lang="ru-RU" sz="2000" dirty="0"/>
              <a:t>» </a:t>
            </a:r>
          </a:p>
          <a:p>
            <a:pPr marL="0" indent="0">
              <a:buNone/>
            </a:pPr>
            <a:br>
              <a:rPr lang="ru-RU" sz="2000" dirty="0"/>
            </a:br>
            <a:r>
              <a:rPr lang="ru-RU" sz="2000" dirty="0"/>
              <a:t>или по прямой </a:t>
            </a:r>
            <a:r>
              <a:rPr lang="ru-RU" sz="2000" dirty="0">
                <a:hlinkClick r:id="rId3"/>
              </a:rPr>
              <a:t>ссылке</a:t>
            </a: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https://cloud.spbcokoit.ru/index.php/s/cTWJXLHJZBEQyXL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53" y="3526326"/>
            <a:ext cx="2462947" cy="24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0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1" y="1150374"/>
            <a:ext cx="10983364" cy="983225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шаг. </a:t>
            </a:r>
            <a:br>
              <a:rPr lang="ru-RU" b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/>
              <a:t>Проверка задачи «Выгрузка </a:t>
            </a:r>
            <a:r>
              <a:rPr lang="ru-RU" dirty="0" err="1"/>
              <a:t>МояШкола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3"/>
          </p:nvPr>
        </p:nvSpPr>
        <p:spPr>
          <a:xfrm>
            <a:off x="573328" y="2378471"/>
            <a:ext cx="7745962" cy="40905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Роль </a:t>
            </a:r>
            <a:r>
              <a:rPr lang="ru-RU" sz="2000" dirty="0" err="1"/>
              <a:t>суперадмина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Выполняется в подсистеме Параграф – Задачи обмена данными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Задача Выгрузка «</a:t>
            </a:r>
            <a:r>
              <a:rPr lang="ru-RU" sz="2000" dirty="0" err="1"/>
              <a:t>МояШкола</a:t>
            </a:r>
            <a:r>
              <a:rPr lang="ru-RU" sz="2000" dirty="0"/>
              <a:t>» – 100%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Если возникла ошибка – обратиться к районному ответственному по Параграфу!!!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290" y="2346593"/>
            <a:ext cx="3685714" cy="1361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290" y="3775054"/>
            <a:ext cx="3030311" cy="13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1" y="1150374"/>
            <a:ext cx="10907164" cy="983225"/>
          </a:xfrm>
        </p:spPr>
        <p:txBody>
          <a:bodyPr>
            <a:noAutofit/>
          </a:bodyPr>
          <a:lstStyle/>
          <a:p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шаг</a:t>
            </a:r>
            <a:r>
              <a:rPr lang="ru-RU" b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ru-RU" dirty="0"/>
              <a:t>Алгоритм приглашения сотрудника</a:t>
            </a:r>
            <a:br>
              <a:rPr lang="ru-RU" dirty="0"/>
            </a:br>
            <a:r>
              <a:rPr lang="ru-RU" dirty="0"/>
              <a:t>на сайте </a:t>
            </a:r>
            <a:r>
              <a:rPr lang="ru-RU" dirty="0" err="1"/>
              <a:t>Госуслуги</a:t>
            </a:r>
            <a:r>
              <a:rPr lang="ru-RU" dirty="0"/>
              <a:t> в организацию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/>
              <a:t>Добавлять сотрудников могут </a:t>
            </a:r>
            <a:r>
              <a:rPr lang="ru-RU" sz="1200" dirty="0">
                <a:hlinkClick r:id="rId2"/>
              </a:rPr>
              <a:t>руководитель</a:t>
            </a:r>
            <a:r>
              <a:rPr lang="ru-RU" sz="1200" dirty="0"/>
              <a:t> и </a:t>
            </a:r>
            <a:r>
              <a:rPr lang="ru-RU" sz="1200" dirty="0">
                <a:hlinkClick r:id="rId3"/>
              </a:rPr>
              <a:t>администратор</a:t>
            </a:r>
            <a:r>
              <a:rPr lang="ru-RU" sz="1200" dirty="0"/>
              <a:t>. У приглашаемого сотрудника должна быть </a:t>
            </a:r>
            <a:r>
              <a:rPr lang="ru-RU" sz="1200" dirty="0">
                <a:hlinkClick r:id="rId4"/>
              </a:rPr>
              <a:t>подтверждённая учётная запись</a:t>
            </a:r>
            <a:endParaRPr lang="ru-RU" sz="1200" dirty="0"/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/>
              <a:t>Как добавить сотрудника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/>
              <a:t> Войдите </a:t>
            </a:r>
            <a:r>
              <a:rPr lang="ru-RU" sz="1200" dirty="0">
                <a:hlinkClick r:id="rId5"/>
              </a:rPr>
              <a:t>в личный кабинет</a:t>
            </a:r>
            <a:r>
              <a:rPr lang="ru-RU" sz="1200" dirty="0"/>
              <a:t>. Нажмите на иконку учётной записи в правом верхнем углу, затем — «Все организации и роли»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/>
              <a:t> Выберите нужную организацию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/>
              <a:t> Перейдите </a:t>
            </a:r>
            <a:r>
              <a:rPr lang="ru-RU" sz="1200" dirty="0">
                <a:hlinkClick r:id="rId6"/>
              </a:rPr>
              <a:t>в раздел «Сотрудники»</a:t>
            </a:r>
            <a:endParaRPr lang="ru-RU" sz="1200" dirty="0"/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/>
              <a:t> Нажмите «Добавить сотрудника»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/>
              <a:t> Укажите данные сотрудника:</a:t>
            </a:r>
          </a:p>
          <a:p>
            <a:pPr marL="360363" lvl="1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374955"/>
                </a:solidFill>
              </a:rPr>
              <a:t>ФИО</a:t>
            </a:r>
          </a:p>
          <a:p>
            <a:pPr marL="360363" lvl="1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374955"/>
                </a:solidFill>
              </a:rPr>
              <a:t>электронную почту — на неё сотрудник получит ссылку для входа в личный кабинет организации. </a:t>
            </a:r>
            <a:r>
              <a:rPr lang="ru-RU" sz="1200" b="1" dirty="0">
                <a:solidFill>
                  <a:srgbClr val="374955"/>
                </a:solidFill>
              </a:rPr>
              <a:t>Почта может быть любая — необязательно привязанная к учётной записи на </a:t>
            </a:r>
            <a:r>
              <a:rPr lang="ru-RU" sz="1200" b="1" dirty="0" err="1">
                <a:solidFill>
                  <a:srgbClr val="374955"/>
                </a:solidFill>
              </a:rPr>
              <a:t>Госуслугах</a:t>
            </a:r>
            <a:endParaRPr lang="ru-RU" sz="1200" b="1" dirty="0">
              <a:solidFill>
                <a:srgbClr val="374955"/>
              </a:solidFill>
            </a:endParaRPr>
          </a:p>
          <a:p>
            <a:pPr marL="360363" lvl="1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ru-RU" sz="1200" dirty="0">
                <a:solidFill>
                  <a:srgbClr val="374955"/>
                </a:solidFill>
              </a:rPr>
              <a:t> СНИЛС — по желанию. Нужен, чтобы к организации не смог присоединиться однофамилец приглашаемого сотрудника</a:t>
            </a:r>
          </a:p>
          <a:p>
            <a:pPr marL="177800" indent="-1778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/>
              <a:t>Нажмите «Отправить». Чтобы получить доступ к личному кабинету организации, сотруднику нужно перейти по ссылке из письма — она активна 60 дней с момента получения. Воспользоваться приглашением можно только один раз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/>
              <a:t> Если истёк срок действия ссылки, отправляющий приглашение должен будет сформировать её повторно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200" dirty="0"/>
              <a:t> Дополнить и изменить данные сотрудника и назначенную ему роль можно будет после того, как он перейдёт по ссылке. Данные появятся в разделе «Сотрудники»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7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649" y="1150374"/>
            <a:ext cx="11053715" cy="983225"/>
          </a:xfrm>
        </p:spPr>
        <p:txBody>
          <a:bodyPr>
            <a:noAutofit/>
          </a:bodyPr>
          <a:lstStyle/>
          <a:p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шаг. </a:t>
            </a:r>
            <a:r>
              <a:rPr lang="ru-RU" dirty="0"/>
              <a:t>Алгоритм приглашения сотрудника на сайте </a:t>
            </a:r>
            <a:r>
              <a:rPr lang="ru-RU" dirty="0" err="1"/>
              <a:t>Госуслуги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в организацию в картинках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9" y="2203480"/>
            <a:ext cx="6496333" cy="2034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499" y="3852142"/>
            <a:ext cx="5374635" cy="27745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47704" y="1998264"/>
            <a:ext cx="3516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ru-RU" sz="5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Профиль 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978" y="4189498"/>
            <a:ext cx="22002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ru-RU" sz="4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Сотрудники</a:t>
            </a:r>
          </a:p>
        </p:txBody>
      </p:sp>
      <p:sp>
        <p:nvSpPr>
          <p:cNvPr id="12" name="Выгнутая вниз стрелка 11"/>
          <p:cNvSpPr/>
          <p:nvPr/>
        </p:nvSpPr>
        <p:spPr>
          <a:xfrm rot="230827" flipH="1">
            <a:off x="4393059" y="2618806"/>
            <a:ext cx="4489325" cy="605576"/>
          </a:xfrm>
          <a:prstGeom prst="curvedUpArrow">
            <a:avLst/>
          </a:prstGeom>
          <a:solidFill>
            <a:srgbClr val="FE4D83"/>
          </a:solidFill>
          <a:ln>
            <a:solidFill>
              <a:srgbClr val="FE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4549896" y="4910844"/>
            <a:ext cx="2219339" cy="412508"/>
          </a:xfrm>
          <a:prstGeom prst="curvedUpArrow">
            <a:avLst/>
          </a:prstGeom>
          <a:solidFill>
            <a:srgbClr val="FE4D83"/>
          </a:solidFill>
          <a:ln>
            <a:solidFill>
              <a:srgbClr val="FE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5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770" y="1150374"/>
            <a:ext cx="10644883" cy="983225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шаг. </a:t>
            </a:r>
            <a:r>
              <a:rPr lang="ru-RU" dirty="0"/>
              <a:t>Алгоритм приглашения сотрудника на сайте </a:t>
            </a:r>
            <a:r>
              <a:rPr lang="ru-RU" dirty="0" err="1"/>
              <a:t>Госуслуги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 организацию в картинках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УБ ЦОК</a:t>
            </a:r>
          </a:p>
          <a:p>
            <a:r>
              <a:rPr lang="ru-RU" dirty="0"/>
              <a:t>Администратору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9770" y="2174811"/>
            <a:ext cx="338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ru-RU" sz="5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Добавить сотрудника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70" y="3234694"/>
            <a:ext cx="5115869" cy="2607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 r="9191" b="17371"/>
          <a:stretch/>
        </p:blipFill>
        <p:spPr>
          <a:xfrm>
            <a:off x="8607942" y="2133599"/>
            <a:ext cx="3084525" cy="43639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52151" y="2174811"/>
            <a:ext cx="2218043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27063" indent="-627063" algn="ctr"/>
            <a:r>
              <a:rPr lang="ru-RU" sz="44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</a:t>
            </a:r>
            <a:r>
              <a:rPr lang="ru-RU" sz="54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Пригласить</a:t>
            </a:r>
            <a:br>
              <a:rPr lang="en-US" sz="200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b="0" cap="none" spc="0" dirty="0">
                <a:ln w="0"/>
                <a:solidFill>
                  <a:srgbClr val="005B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сотрудника</a:t>
            </a:r>
          </a:p>
        </p:txBody>
      </p: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>
            <a:off x="2374145" y="3098141"/>
            <a:ext cx="2083631" cy="1663528"/>
          </a:xfrm>
          <a:prstGeom prst="straightConnector1">
            <a:avLst/>
          </a:prstGeom>
          <a:ln>
            <a:solidFill>
              <a:srgbClr val="FE4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105241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_SPBTsOKOiIT_novy_tel_mirgorodskaya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Shablon_SPBTsOKOiIT_novy_tel_mirgorodskaya</Template>
  <TotalTime>567</TotalTime>
  <Words>726</Words>
  <Application>Microsoft Office PowerPoint</Application>
  <PresentationFormat>Широкоэкранный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Wingdings</vt:lpstr>
      <vt:lpstr>Shablon_SPBTsOKOiIT_novy_tel_mirgorodskaya</vt:lpstr>
      <vt:lpstr>Универсальная библиотека цифрового образовательного контента</vt:lpstr>
      <vt:lpstr>Что такое Универсальная библиотека цифрового образовательного контента?</vt:lpstr>
      <vt:lpstr>Где размещена</vt:lpstr>
      <vt:lpstr>Шаги администратора</vt:lpstr>
      <vt:lpstr>1 шаг. Заполнение расписания в подсистеме Параграф</vt:lpstr>
      <vt:lpstr>2 шаг.  Проверка задачи «Выгрузка МояШкола»</vt:lpstr>
      <vt:lpstr>3 шаг. Алгоритм приглашения сотрудника на сайте Госуслуги в организацию</vt:lpstr>
      <vt:lpstr>3 шаг. Алгоритм приглашения сотрудника на сайте Госуслуги  в организацию в картинках</vt:lpstr>
      <vt:lpstr>3 шаг. Алгоритм приглашения сотрудника на сайте Госуслуги  в организацию в картинках</vt:lpstr>
      <vt:lpstr>3 шаг. Алгоритм предоставления доступа сотруднику  к УБ ЦОК на сайте Госуслуги</vt:lpstr>
      <vt:lpstr>4 шаг. Алгоритм предоставления доступа сотрудника к УБ ЦОК  на сайте Госуслуги (в картинках)</vt:lpstr>
      <vt:lpstr>4 шаг. Алгоритм предоставления доступа сотрудника к УБ ЦОК на сайте Госуслуги (в картинках)</vt:lpstr>
      <vt:lpstr>4 шаг. Алгоритм предоставления доступа сотруднику к УБ ЦОК на сайте Госуслуги (в картинках)</vt:lpstr>
      <vt:lpstr>4 шаг. Алгоритм предоставления доступа сотрудника к УБ ЦОК на сайте Госуслуги (в картинках)</vt:lpstr>
      <vt:lpstr>Справочные материалы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34</cp:revision>
  <dcterms:created xsi:type="dcterms:W3CDTF">2025-09-23T16:46:43Z</dcterms:created>
  <dcterms:modified xsi:type="dcterms:W3CDTF">2025-11-25T08:34:12Z</dcterms:modified>
</cp:coreProperties>
</file>